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3" r:id="rId6"/>
    <p:sldId id="262" r:id="rId7"/>
    <p:sldId id="266" r:id="rId8"/>
    <p:sldId id="259" r:id="rId9"/>
    <p:sldId id="269" r:id="rId10"/>
    <p:sldId id="268" r:id="rId11"/>
    <p:sldId id="270" r:id="rId12"/>
    <p:sldId id="271" r:id="rId13"/>
    <p:sldId id="273" r:id="rId14"/>
    <p:sldId id="274" r:id="rId15"/>
    <p:sldId id="272" r:id="rId16"/>
  </p:sldIdLst>
  <p:sldSz cx="7556500" cy="10693400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Light" panose="00000400000000000000" pitchFamily="2" charset="0"/>
      <p:regular r:id="rId22"/>
      <p:italic r:id="rId23"/>
    </p:embeddedFont>
    <p:embeddedFont>
      <p:font typeface="Barlow Semi Condensed" panose="00000506000000000000" pitchFamily="2" charset="0"/>
      <p:regular r:id="rId24"/>
      <p:bold r:id="rId25"/>
      <p:italic r:id="rId26"/>
      <p:boldItalic r:id="rId27"/>
    </p:embeddedFont>
    <p:embeddedFont>
      <p:font typeface="Space Mon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pBo0C3a/5nHzSN/xfaEnGZMNQ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355A7-5709-C7F5-D948-5C43498A24D8}" v="237" dt="2025-12-01T13:28:4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5A280CAA-CBBF-DB0B-9982-1DEDD5C4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82FC2AC6-0A84-5078-146C-A890863F65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297F37AE-BFA9-98C3-0E75-C48D8920BF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32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A96219-BA24-1C53-DAB1-04A99FC07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01DBEAD3-102B-6726-0C2E-D2E2D8534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D2683823-88B3-1CE8-1A1C-1738E45B1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85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45AF09DF-DDC7-E75A-E259-2FA1568C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F1B39CE9-549B-AA41-1DE6-3DCFA5BF0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D9FD044E-D0FD-D9CD-D91E-9FF49E22D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78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257C4983-0DD8-EDA9-5EA0-855C99BC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7959C4BD-C568-196C-8024-CFACA9373F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60B91B11-DB3E-772A-B4EA-03E03DB1F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66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36416CD1-D86A-5680-2AC9-80BE4AB5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7BE492B9-8F1C-9115-F0E0-959123DAE9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F586C9A6-EE6B-2FC6-C63A-C5E71BE8E8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34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E97743AB-E437-7FD6-BDB1-189437314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9AA284AE-8468-C439-8DAC-4D967D807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04E31122-3BA3-D804-79A9-78A4B62BEE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6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CBBA924E-CA33-2504-8974-A690BFC9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2D9EA52C-AFBB-8252-FDD9-D9F8E59BB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B42D33E-F54F-B994-1A10-494D3EC9C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90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F041531C-9A4B-3429-ED6E-E2CAE453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5DE68AB3-A8B2-E0EF-701D-956AB70F8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C0D29230-C428-2546-AF27-AB9D10542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42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E2200F27-7CF8-858F-ECBF-4292D610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680F00C2-FBCB-DC38-57CC-E08258AB5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826BD2DA-1EF5-9389-4726-882BADA41E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95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71DEEBD0-7C2C-D06E-61F2-689258F3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26F67F58-0F90-349F-0F48-9E9FD9BEC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DB40D530-7CDC-0ED3-8282-9DEBB602B9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45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f4735019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0f4735019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5B8E020D-CDFF-199C-92CF-A092273AC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f4735019e_0_21:notes">
            <a:extLst>
              <a:ext uri="{FF2B5EF4-FFF2-40B4-BE49-F238E27FC236}">
                <a16:creationId xmlns:a16="http://schemas.microsoft.com/office/drawing/2014/main" id="{96796C78-582F-0DBB-D4D6-3FDF33C97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0f4735019e_0_21:notes">
            <a:extLst>
              <a:ext uri="{FF2B5EF4-FFF2-40B4-BE49-F238E27FC236}">
                <a16:creationId xmlns:a16="http://schemas.microsoft.com/office/drawing/2014/main" id="{05F8DFF7-3264-3FE0-0083-5694FEFBD1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25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mailto:pierre.talbot@uni.l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8C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52502" y="236099"/>
            <a:ext cx="57057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5003"/>
              </a:lnSpc>
            </a:pPr>
            <a:r>
              <a:rPr lang="en-US" sz="5100" dirty="0">
                <a:solidFill>
                  <a:schemeClr val="dk1"/>
                </a:solidFill>
                <a:latin typeface="Space Mono"/>
                <a:sym typeface="Space Mono"/>
              </a:rPr>
              <a:t>Supercomputer:</a:t>
            </a:r>
            <a:endParaRPr lang="en-US" sz="100" dirty="0">
              <a:solidFill>
                <a:schemeClr val="dk1"/>
              </a:solidFill>
              <a:sym typeface="Space Mono"/>
            </a:endParaRPr>
          </a:p>
          <a:p>
            <a:pPr>
              <a:lnSpc>
                <a:spcPct val="85003"/>
              </a:lnSpc>
            </a:pPr>
            <a:r>
              <a:rPr lang="en-US" sz="5100" dirty="0">
                <a:solidFill>
                  <a:schemeClr val="dk1"/>
                </a:solidFill>
                <a:latin typeface="Space Mono"/>
                <a:sym typeface="Space Mono"/>
              </a:rPr>
              <a:t>Always Faster?</a:t>
            </a:r>
            <a:endParaRPr lang="en-US" sz="5100" dirty="0">
              <a:solidFill>
                <a:schemeClr val="dk1"/>
              </a:solidFill>
              <a:latin typeface="Space Mono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98292" y="9907"/>
            <a:ext cx="1338600" cy="2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24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→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246970" y="1549134"/>
            <a:ext cx="7056300" cy="0"/>
          </a:xfrm>
          <a:prstGeom prst="straightConnector1">
            <a:avLst/>
          </a:prstGeom>
          <a:noFill/>
          <a:ln w="9525" cap="flat" cmpd="sng">
            <a:solidFill>
              <a:srgbClr val="7B8B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1662027" y="1749976"/>
            <a:ext cx="5662800" cy="7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5626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LET’S CODE!	</a:t>
            </a:r>
          </a:p>
          <a:p>
            <a:pPr>
              <a:lnSpc>
                <a:spcPct val="106009"/>
              </a:lnSpc>
            </a:pPr>
            <a:r>
              <a:rPr lang="en-US" dirty="0">
                <a:solidFill>
                  <a:srgbClr val="556262"/>
                </a:solidFill>
                <a:latin typeface="Barlow Semi Condensed"/>
              </a:rPr>
              <a:t>(version 1.0)</a:t>
            </a:r>
          </a:p>
        </p:txBody>
      </p:sp>
      <p:pic>
        <p:nvPicPr>
          <p:cNvPr id="2" name="Picture 1" descr="A wall with a picture of a city&#10;&#10;AI-generated content may be incorrect.">
            <a:extLst>
              <a:ext uri="{FF2B5EF4-FFF2-40B4-BE49-F238E27FC236}">
                <a16:creationId xmlns:a16="http://schemas.microsoft.com/office/drawing/2014/main" id="{A5603C78-A6BC-FD62-E197-5023E509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" y="2063054"/>
            <a:ext cx="7550864" cy="7066490"/>
          </a:xfrm>
          <a:prstGeom prst="rect">
            <a:avLst/>
          </a:prstGeom>
        </p:spPr>
      </p:pic>
      <p:pic>
        <p:nvPicPr>
          <p:cNvPr id="6" name="Picture 5" descr="https://www.uni.lu/wp-content/uploads/sites/9/2023/07/UNI-Logo-en-rgb.png">
            <a:extLst>
              <a:ext uri="{FF2B5EF4-FFF2-40B4-BE49-F238E27FC236}">
                <a16:creationId xmlns:a16="http://schemas.microsoft.com/office/drawing/2014/main" id="{03B8CE26-D3EC-B098-F05D-51C7093A8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242" y="9037994"/>
            <a:ext cx="1419848" cy="1204482"/>
          </a:xfrm>
          <a:prstGeom prst="rect">
            <a:avLst/>
          </a:prstGeom>
        </p:spPr>
      </p:pic>
      <p:pic>
        <p:nvPicPr>
          <p:cNvPr id="7" name="Picture 6" descr="A blue and black square with a black stripe&#10;&#10;AI-generated content may be incorrect.">
            <a:extLst>
              <a:ext uri="{FF2B5EF4-FFF2-40B4-BE49-F238E27FC236}">
                <a16:creationId xmlns:a16="http://schemas.microsoft.com/office/drawing/2014/main" id="{32D2B39A-755E-225C-9049-78FBC6276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06" y="9441497"/>
            <a:ext cx="2743197" cy="798921"/>
          </a:xfrm>
          <a:prstGeom prst="rect">
            <a:avLst/>
          </a:prstGeom>
        </p:spPr>
      </p:pic>
      <p:pic>
        <p:nvPicPr>
          <p:cNvPr id="8" name="Picture 7" descr="Moto Shop 1">
            <a:extLst>
              <a:ext uri="{FF2B5EF4-FFF2-40B4-BE49-F238E27FC236}">
                <a16:creationId xmlns:a16="http://schemas.microsoft.com/office/drawing/2014/main" id="{F5270B13-6968-C132-94DA-4DEE77F0E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62" y="9129226"/>
            <a:ext cx="2120529" cy="1560395"/>
          </a:xfrm>
          <a:prstGeom prst="rect">
            <a:avLst/>
          </a:prstGeom>
        </p:spPr>
      </p:pic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82B4A329-FACE-87CF-35F9-59829831128E}"/>
              </a:ext>
            </a:extLst>
          </p:cNvPr>
          <p:cNvSpPr txBox="1"/>
          <p:nvPr/>
        </p:nvSpPr>
        <p:spPr>
          <a:xfrm>
            <a:off x="4450456" y="8521302"/>
            <a:ext cx="2844637" cy="52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6009"/>
              </a:lnSpc>
            </a:pPr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Pierre Talbot (</a:t>
            </a:r>
            <a:r>
              <a:rPr lang="en-US" sz="1600" dirty="0">
                <a:solidFill>
                  <a:srgbClr val="556262"/>
                </a:solidFill>
                <a:latin typeface="Barlow Semi Condensed"/>
                <a:hlinkClick r:id="rId7"/>
              </a:rPr>
              <a:t>pierre.talbot@uni.lu</a:t>
            </a:r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)</a:t>
            </a:r>
            <a:endParaRPr lang="en-US" dirty="0"/>
          </a:p>
          <a:p>
            <a:pPr>
              <a:lnSpc>
                <a:spcPct val="106009"/>
              </a:lnSpc>
            </a:pPr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Angelica Rings</a:t>
            </a:r>
          </a:p>
        </p:txBody>
      </p:sp>
      <p:pic>
        <p:nvPicPr>
          <p:cNvPr id="4" name="Picture 3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ED4D6D04-D81F-273D-0B62-BA6A3F3DC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161" y="7796936"/>
            <a:ext cx="1114062" cy="390525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3B30DD7-C639-781A-800C-0FF6FB9B784E}"/>
              </a:ext>
            </a:extLst>
          </p:cNvPr>
          <p:cNvSpPr txBox="1"/>
          <p:nvPr/>
        </p:nvSpPr>
        <p:spPr>
          <a:xfrm>
            <a:off x="4779797" y="8186541"/>
            <a:ext cx="248526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Licensed under CC BY-NC-SA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75F73336-D018-A572-0211-F38DCD29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B860C-10A3-BECD-698F-D8392699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0"/>
            <a:ext cx="7550864" cy="105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6AB0EABC-E253-87FC-B39E-EE077032F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triangle with arrows&#10;&#10;AI-generated content may be incorrect.">
            <a:extLst>
              <a:ext uri="{FF2B5EF4-FFF2-40B4-BE49-F238E27FC236}">
                <a16:creationId xmlns:a16="http://schemas.microsoft.com/office/drawing/2014/main" id="{7EB6A170-10A4-808C-C8BB-2D9B6CAE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88"/>
            <a:ext cx="7550864" cy="10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B1E76171-A36C-A1D5-1D1B-49C1C5B79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949AA-DEEF-721C-2190-E3475BC5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2" y="450257"/>
            <a:ext cx="7197400" cy="97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81AF90E0-1A75-6F04-9AE8-08D778802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5682F-67D3-E70A-0301-81E3E624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" y="0"/>
            <a:ext cx="7461358" cy="106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7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3159F370-CAB1-7D94-9891-3D6C21A6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647CD888-59A1-446D-65F0-95FCAF479E9B}"/>
              </a:ext>
            </a:extLst>
          </p:cNvPr>
          <p:cNvSpPr txBox="1"/>
          <p:nvPr/>
        </p:nvSpPr>
        <p:spPr>
          <a:xfrm>
            <a:off x="2318386" y="608544"/>
            <a:ext cx="2928108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558592"/>
                </a:solidFill>
                <a:latin typeface="Barlow Semi Condensed"/>
              </a:rPr>
              <a:t>Compute 2 </a:t>
            </a:r>
            <a:r>
              <a:rPr lang="en-US" sz="2400" dirty="0">
                <a:solidFill>
                  <a:srgbClr val="558592"/>
                </a:solidFill>
              </a:rPr>
              <a:t>×</a:t>
            </a:r>
            <a:r>
              <a:rPr lang="en-US" sz="2400" b="1" dirty="0">
                <a:solidFill>
                  <a:srgbClr val="558592"/>
                </a:solidFill>
                <a:latin typeface="Barlow Semi Condensed"/>
              </a:rPr>
              <a:t> 2 </a:t>
            </a:r>
            <a:r>
              <a:rPr lang="en-US" sz="2400" dirty="0">
                <a:solidFill>
                  <a:srgbClr val="558592"/>
                </a:solidFill>
              </a:rPr>
              <a:t>×</a:t>
            </a:r>
            <a:r>
              <a:rPr lang="en-US" sz="2400" b="1" dirty="0">
                <a:solidFill>
                  <a:srgbClr val="558592"/>
                </a:solidFill>
                <a:latin typeface="Barlow Semi Condensed"/>
              </a:rPr>
              <a:t> 2 </a:t>
            </a:r>
            <a:r>
              <a:rPr lang="en-US" sz="2400" dirty="0">
                <a:solidFill>
                  <a:srgbClr val="558592"/>
                </a:solidFill>
              </a:rPr>
              <a:t>×</a:t>
            </a:r>
            <a:r>
              <a:rPr lang="en-US" sz="2400" b="1" dirty="0">
                <a:solidFill>
                  <a:srgbClr val="558592"/>
                </a:solidFill>
                <a:latin typeface="Barlow Semi Condensed"/>
              </a:rPr>
              <a:t> 2</a:t>
            </a: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558592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558592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endParaRPr lang="en-US" sz="2400" b="1" dirty="0">
              <a:solidFill>
                <a:srgbClr val="558592"/>
              </a:solidFill>
              <a:latin typeface="Barlow Semi Condensed"/>
            </a:endParaRPr>
          </a:p>
        </p:txBody>
      </p:sp>
      <p:pic>
        <p:nvPicPr>
          <p:cNvPr id="5" name="Picture 4" descr="A blackboard with writing on it&#10;&#10;AI-generated content may be incorrect.">
            <a:extLst>
              <a:ext uri="{FF2B5EF4-FFF2-40B4-BE49-F238E27FC236}">
                <a16:creationId xmlns:a16="http://schemas.microsoft.com/office/drawing/2014/main" id="{BB836AF5-EED5-75D5-8C08-DD65E782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90" y="1733785"/>
            <a:ext cx="4054431" cy="3989357"/>
          </a:xfrm>
          <a:prstGeom prst="rect">
            <a:avLst/>
          </a:prstGeom>
        </p:spPr>
      </p:pic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1D7D26A4-6BC9-742C-81EE-C00E92C141B2}"/>
              </a:ext>
            </a:extLst>
          </p:cNvPr>
          <p:cNvSpPr txBox="1"/>
          <p:nvPr/>
        </p:nvSpPr>
        <p:spPr>
          <a:xfrm>
            <a:off x="1039348" y="6453472"/>
            <a:ext cx="4905600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00B050"/>
                </a:solidFill>
                <a:latin typeface="Barlow Semi Condensed"/>
              </a:rPr>
              <a:t>If each operation takes 1 second, it takes 3 seconds!</a:t>
            </a:r>
            <a:endParaRPr lang="en-US"/>
          </a:p>
          <a:p>
            <a:pPr>
              <a:lnSpc>
                <a:spcPct val="140000"/>
              </a:lnSpc>
            </a:pPr>
            <a:endParaRPr lang="en-US" sz="1800" b="1" dirty="0">
              <a:solidFill>
                <a:srgbClr val="00B050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00B050"/>
                </a:solidFill>
                <a:latin typeface="Barlow Semi Condensed"/>
              </a:rPr>
              <a:t>How long does it take with 2 </a:t>
            </a:r>
            <a:r>
              <a:rPr lang="en-US" sz="1800" b="1">
                <a:solidFill>
                  <a:srgbClr val="00B050"/>
                </a:solidFill>
                <a:latin typeface="Barlow Semi Condensed"/>
              </a:rPr>
              <a:t>Stitch? </a:t>
            </a:r>
          </a:p>
          <a:p>
            <a:pPr>
              <a:lnSpc>
                <a:spcPct val="140000"/>
              </a:lnSpc>
            </a:pPr>
            <a:endParaRPr lang="en-US" sz="1800" b="1" dirty="0">
              <a:solidFill>
                <a:srgbClr val="00B050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00B050"/>
                </a:solidFill>
                <a:latin typeface="Barlow Semi Condensed"/>
              </a:rPr>
              <a:t>What about three Stitch?</a:t>
            </a:r>
          </a:p>
          <a:p>
            <a:pPr>
              <a:lnSpc>
                <a:spcPct val="140000"/>
              </a:lnSpc>
            </a:pPr>
            <a:endParaRPr lang="en-US" sz="1800" b="1" dirty="0">
              <a:solidFill>
                <a:srgbClr val="00B050"/>
              </a:solidFill>
              <a:latin typeface="Barlow Semi Condensed"/>
            </a:endParaRPr>
          </a:p>
        </p:txBody>
      </p:sp>
      <p:cxnSp>
        <p:nvCxnSpPr>
          <p:cNvPr id="8" name="Google Shape;144;g20f4735019e_0_35">
            <a:extLst>
              <a:ext uri="{FF2B5EF4-FFF2-40B4-BE49-F238E27FC236}">
                <a16:creationId xmlns:a16="http://schemas.microsoft.com/office/drawing/2014/main" id="{5450384A-9685-B49C-52B6-49AD4D55DF12}"/>
              </a:ext>
            </a:extLst>
          </p:cNvPr>
          <p:cNvCxnSpPr/>
          <p:nvPr/>
        </p:nvCxnSpPr>
        <p:spPr>
          <a:xfrm flipV="1">
            <a:off x="711773" y="6575848"/>
            <a:ext cx="32625" cy="2303859"/>
          </a:xfrm>
          <a:prstGeom prst="straightConnector1">
            <a:avLst/>
          </a:prstGeom>
          <a:noFill/>
          <a:ln w="9525" cap="flat" cmpd="sng">
            <a:solidFill>
              <a:srgbClr val="9DB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C4CD15-9CC9-B0D0-7FAE-37D42417B01A}"/>
              </a:ext>
            </a:extLst>
          </p:cNvPr>
          <p:cNvSpPr/>
          <p:nvPr/>
        </p:nvSpPr>
        <p:spPr>
          <a:xfrm>
            <a:off x="4652073" y="7268205"/>
            <a:ext cx="2394604" cy="33756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E3CA0C02-8E76-3B62-E5E1-268890AE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4A28D-EB99-7D93-58BE-7B5325D0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9" y="0"/>
            <a:ext cx="7075426" cy="106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ame&#10;&#10;AI-generated content may be incorrect.">
            <a:extLst>
              <a:ext uri="{FF2B5EF4-FFF2-40B4-BE49-F238E27FC236}">
                <a16:creationId xmlns:a16="http://schemas.microsoft.com/office/drawing/2014/main" id="{D2F3C47E-8E06-2D44-EC18-7CF88E38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0"/>
            <a:ext cx="7551609" cy="10571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orange arrows and numbers&#10;&#10;AI-generated content may be incorrect.">
            <a:extLst>
              <a:ext uri="{FF2B5EF4-FFF2-40B4-BE49-F238E27FC236}">
                <a16:creationId xmlns:a16="http://schemas.microsoft.com/office/drawing/2014/main" id="{E16B8856-73CA-E350-F687-37E5936F1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39" y="0"/>
            <a:ext cx="2517731" cy="106976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56C2BE7-CBB7-BC98-17F2-837F3C7E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0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DA5A7162-BE3D-3F2B-0D14-479C56FD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orange arrows and a black background&#10;&#10;AI-generated content may be incorrect.">
            <a:extLst>
              <a:ext uri="{FF2B5EF4-FFF2-40B4-BE49-F238E27FC236}">
                <a16:creationId xmlns:a16="http://schemas.microsoft.com/office/drawing/2014/main" id="{B9DD5EED-94FF-73D7-7B40-9F6D7E26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61" y="609600"/>
            <a:ext cx="4456687" cy="94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7CC5899D-B448-C130-B0AE-63E1B2D58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79C49457-7295-0AFE-63D6-418BF0180DF3}"/>
              </a:ext>
            </a:extLst>
          </p:cNvPr>
          <p:cNvSpPr txBox="1"/>
          <p:nvPr/>
        </p:nvSpPr>
        <p:spPr>
          <a:xfrm>
            <a:off x="1611539" y="1082396"/>
            <a:ext cx="4022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2"/>
              </a:lnSpc>
            </a:pPr>
            <a:r>
              <a:rPr lang="en-US" sz="4000" dirty="0">
                <a:solidFill>
                  <a:srgbClr val="B7D5DD"/>
                </a:solidFill>
                <a:latin typeface="Space Mono"/>
                <a:sym typeface="Space Mono"/>
              </a:rPr>
              <a:t>Fibonacci sequence</a:t>
            </a:r>
            <a:endParaRPr lang="en-US" sz="4000" dirty="0"/>
          </a:p>
        </p:txBody>
      </p:sp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CD40D24E-75A6-271A-8C7E-38B4795ED803}"/>
              </a:ext>
            </a:extLst>
          </p:cNvPr>
          <p:cNvSpPr txBox="1"/>
          <p:nvPr/>
        </p:nvSpPr>
        <p:spPr>
          <a:xfrm>
            <a:off x="1652502" y="705000"/>
            <a:ext cx="3981300" cy="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13"/>
              </a:lnSpc>
            </a:pPr>
            <a:r>
              <a:rPr lang="en-US" sz="1950" dirty="0">
                <a:solidFill>
                  <a:srgbClr val="558592"/>
                </a:solidFill>
                <a:latin typeface="Barlow Semi Condensed"/>
                <a:sym typeface="Barlow Semi Condensed"/>
              </a:rPr>
              <a:t>One famous problem</a:t>
            </a:r>
            <a:endParaRPr lang="en-US" dirty="0"/>
          </a:p>
        </p:txBody>
      </p:sp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5F1A8118-B315-CC75-8548-BDF4F324C21D}"/>
              </a:ext>
            </a:extLst>
          </p:cNvPr>
          <p:cNvSpPr txBox="1"/>
          <p:nvPr/>
        </p:nvSpPr>
        <p:spPr>
          <a:xfrm>
            <a:off x="1898304" y="6300663"/>
            <a:ext cx="4905600" cy="254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300" b="1" dirty="0">
                <a:solidFill>
                  <a:srgbClr val="55859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Fibonacci sequence is a sequence in which each element is the sum of the two elements that precede it.</a:t>
            </a:r>
            <a:endParaRPr lang="en-US" sz="1300" b="1" dirty="0">
              <a:solidFill>
                <a:srgbClr val="558592"/>
              </a:solidFill>
              <a:ea typeface="Barlow Semi Condensed"/>
            </a:endParaRPr>
          </a:p>
          <a:p>
            <a:pPr>
              <a:lnSpc>
                <a:spcPct val="140000"/>
              </a:lnSpc>
            </a:pPr>
            <a:endParaRPr lang="en-US" sz="1300" b="1" dirty="0">
              <a:solidFill>
                <a:srgbClr val="558592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558592"/>
                </a:solidFill>
                <a:latin typeface="Barlow Semi Condensed"/>
              </a:rPr>
              <a:t>Can you compute the first 5 elements of the sequence?</a:t>
            </a:r>
          </a:p>
          <a:p>
            <a:pPr>
              <a:lnSpc>
                <a:spcPct val="140000"/>
              </a:lnSpc>
            </a:pPr>
            <a:endParaRPr lang="en-US" sz="1300" b="1" dirty="0">
              <a:solidFill>
                <a:srgbClr val="558592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endParaRPr lang="en-US" sz="1300" b="1" dirty="0">
              <a:solidFill>
                <a:srgbClr val="558592"/>
              </a:solidFill>
              <a:latin typeface="Barlow Semi Condensed"/>
            </a:endParaRPr>
          </a:p>
          <a:p>
            <a:pPr>
              <a:lnSpc>
                <a:spcPct val="140000"/>
              </a:lnSpc>
            </a:pPr>
            <a:endParaRPr lang="en-US" sz="1300" b="1" dirty="0">
              <a:solidFill>
                <a:srgbClr val="558592"/>
              </a:solidFill>
              <a:latin typeface="Barlow Semi Condensed"/>
            </a:endParaRPr>
          </a:p>
        </p:txBody>
      </p:sp>
      <p:cxnSp>
        <p:nvCxnSpPr>
          <p:cNvPr id="105" name="Google Shape;105;p3">
            <a:extLst>
              <a:ext uri="{FF2B5EF4-FFF2-40B4-BE49-F238E27FC236}">
                <a16:creationId xmlns:a16="http://schemas.microsoft.com/office/drawing/2014/main" id="{8CD7B76A-CCDC-235D-B9A9-9A807A77F3BF}"/>
              </a:ext>
            </a:extLst>
          </p:cNvPr>
          <p:cNvCxnSpPr/>
          <p:nvPr/>
        </p:nvCxnSpPr>
        <p:spPr>
          <a:xfrm rot="-5400000">
            <a:off x="-394706" y="8377609"/>
            <a:ext cx="4106267" cy="0"/>
          </a:xfrm>
          <a:prstGeom prst="straightConnector1">
            <a:avLst/>
          </a:prstGeom>
          <a:noFill/>
          <a:ln w="9525" cap="flat" cmpd="sng">
            <a:solidFill>
              <a:srgbClr val="9DB7B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yellow and green squares with black numbers&#10;&#10;AI-generated content may be incorrect.">
            <a:extLst>
              <a:ext uri="{FF2B5EF4-FFF2-40B4-BE49-F238E27FC236}">
                <a16:creationId xmlns:a16="http://schemas.microsoft.com/office/drawing/2014/main" id="{67F3C2E5-1276-A9BE-6C97-0A696351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1" y="2673435"/>
            <a:ext cx="4875211" cy="3028950"/>
          </a:xfrm>
          <a:prstGeom prst="rect">
            <a:avLst/>
          </a:prstGeom>
        </p:spPr>
      </p:pic>
      <p:pic>
        <p:nvPicPr>
          <p:cNvPr id="3" name="Picture 2" descr="A statue of a person in a robe&#10;&#10;AI-generated content may be incorrect.">
            <a:extLst>
              <a:ext uri="{FF2B5EF4-FFF2-40B4-BE49-F238E27FC236}">
                <a16:creationId xmlns:a16="http://schemas.microsoft.com/office/drawing/2014/main" id="{75304D48-21B8-CE09-BD47-089F60E1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708" y="8244471"/>
            <a:ext cx="1360456" cy="1728529"/>
          </a:xfrm>
          <a:prstGeom prst="rect">
            <a:avLst/>
          </a:prstGeom>
        </p:spPr>
      </p:pic>
      <p:sp>
        <p:nvSpPr>
          <p:cNvPr id="7" name="Google Shape;104;p3">
            <a:extLst>
              <a:ext uri="{FF2B5EF4-FFF2-40B4-BE49-F238E27FC236}">
                <a16:creationId xmlns:a16="http://schemas.microsoft.com/office/drawing/2014/main" id="{9FDC4FCF-3900-F218-BEED-C3F352274DF6}"/>
              </a:ext>
            </a:extLst>
          </p:cNvPr>
          <p:cNvSpPr txBox="1"/>
          <p:nvPr/>
        </p:nvSpPr>
        <p:spPr>
          <a:xfrm>
            <a:off x="1899210" y="8248391"/>
            <a:ext cx="23556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 Light"/>
              </a:rPr>
              <a:t>Leonardo Bonacci (c. </a:t>
            </a: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"/>
              </a:rPr>
              <a:t>1170 – c</a:t>
            </a: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 Light"/>
              </a:rPr>
              <a:t>. </a:t>
            </a: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"/>
              </a:rPr>
              <a:t>1240-50), aka</a:t>
            </a: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 Light"/>
              </a:rPr>
              <a:t>. Fibonacci, was an Italian mathematician, considered to be "the most talented Western mathematician of the Middle Age".</a:t>
            </a:r>
            <a:endParaRPr lang="en-US" sz="1000" dirty="0">
              <a:latin typeface="Barlow Semi Condensed"/>
              <a:ea typeface="Barlow Light"/>
              <a:cs typeface="Barlow Light"/>
            </a:endParaRPr>
          </a:p>
          <a:p>
            <a:pPr>
              <a:lnSpc>
                <a:spcPct val="140000"/>
              </a:lnSpc>
            </a:pPr>
            <a:endParaRPr lang="en-US" sz="1000" dirty="0">
              <a:latin typeface="Barlow Semi Condensed"/>
              <a:ea typeface="Barlow Light"/>
              <a:cs typeface="Barlow Light"/>
            </a:endParaRPr>
          </a:p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558592"/>
                </a:solidFill>
                <a:latin typeface="Barlow Semi Condensed"/>
                <a:ea typeface="Barlow Light"/>
                <a:cs typeface="Barlow Light"/>
                <a:sym typeface="Barlow Light"/>
              </a:rPr>
              <a:t>Note that this sequence was already discovered in India by Pingala (200 BC.)</a:t>
            </a:r>
            <a:endParaRPr lang="en-US" sz="1000" dirty="0">
              <a:latin typeface="Barlow Semi Condensed"/>
              <a:ea typeface="Barlow Light"/>
              <a:cs typeface="Barlow Light"/>
            </a:endParaRPr>
          </a:p>
          <a:p>
            <a:pPr>
              <a:lnSpc>
                <a:spcPct val="140000"/>
              </a:lnSpc>
            </a:pPr>
            <a:endParaRPr lang="en-US" sz="1000" dirty="0">
              <a:latin typeface="Barlow Light"/>
              <a:ea typeface="Barlow Light"/>
              <a:cs typeface="Barlow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CF418-5AB4-C714-29F7-3FF8DACE0407}"/>
              </a:ext>
            </a:extLst>
          </p:cNvPr>
          <p:cNvSpPr txBox="1"/>
          <p:nvPr/>
        </p:nvSpPr>
        <p:spPr>
          <a:xfrm>
            <a:off x="1704917" y="10323398"/>
            <a:ext cx="717583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tx1">
                    <a:lumMod val="49000"/>
                    <a:lumOff val="51000"/>
                  </a:schemeClr>
                </a:solidFill>
                <a:latin typeface="Barlow"/>
              </a:rPr>
              <a:t>Credits: images and text from Wikipedia</a:t>
            </a:r>
          </a:p>
        </p:txBody>
      </p:sp>
    </p:spTree>
    <p:extLst>
      <p:ext uri="{BB962C8B-B14F-4D97-AF65-F5344CB8AC3E}">
        <p14:creationId xmlns:p14="http://schemas.microsoft.com/office/powerpoint/2010/main" val="116257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4252EF11-F0F8-FB60-50C8-298B1C98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orange text&#10;&#10;AI-generated content may be incorrect.">
            <a:extLst>
              <a:ext uri="{FF2B5EF4-FFF2-40B4-BE49-F238E27FC236}">
                <a16:creationId xmlns:a16="http://schemas.microsoft.com/office/drawing/2014/main" id="{396CB5C3-7231-4A0F-1EBB-F9C19D53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71" y="0"/>
            <a:ext cx="2256466" cy="106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f4735019e_0_21"/>
          <p:cNvSpPr txBox="1"/>
          <p:nvPr/>
        </p:nvSpPr>
        <p:spPr>
          <a:xfrm>
            <a:off x="1019615" y="1091947"/>
            <a:ext cx="6534564" cy="85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dirty="0">
                <a:solidFill>
                  <a:srgbClr val="B7D5DD"/>
                </a:solidFill>
                <a:latin typeface="Space Mono"/>
                <a:sym typeface="Space Mono"/>
              </a:rPr>
              <a:t>Supercomputer</a:t>
            </a:r>
            <a:endParaRPr lang="en-US" sz="6200" dirty="0">
              <a:solidFill>
                <a:srgbClr val="B7D5DD"/>
              </a:solidFill>
              <a:latin typeface="Space Mono"/>
            </a:endParaRPr>
          </a:p>
        </p:txBody>
      </p:sp>
      <p:sp>
        <p:nvSpPr>
          <p:cNvPr id="126" name="Google Shape;126;g20f4735019e_0_21"/>
          <p:cNvSpPr txBox="1"/>
          <p:nvPr/>
        </p:nvSpPr>
        <p:spPr>
          <a:xfrm>
            <a:off x="1652502" y="705000"/>
            <a:ext cx="3981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1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0f4735019e_0_21"/>
          <p:cNvSpPr txBox="1"/>
          <p:nvPr/>
        </p:nvSpPr>
        <p:spPr>
          <a:xfrm>
            <a:off x="1734629" y="3020538"/>
            <a:ext cx="490560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300" b="1" dirty="0">
                <a:solidFill>
                  <a:srgbClr val="558592"/>
                </a:solidFill>
                <a:latin typeface="Barlow Semi Condensed"/>
              </a:rPr>
              <a:t>In artificial intelligence, we use graphics card (GPU) to process a lot of data in parallel.</a:t>
            </a:r>
          </a:p>
        </p:txBody>
      </p:sp>
      <p:cxnSp>
        <p:nvCxnSpPr>
          <p:cNvPr id="129" name="Google Shape;129;g20f4735019e_0_21"/>
          <p:cNvCxnSpPr/>
          <p:nvPr/>
        </p:nvCxnSpPr>
        <p:spPr>
          <a:xfrm flipH="1" flipV="1">
            <a:off x="1624180" y="2985643"/>
            <a:ext cx="24695" cy="5858769"/>
          </a:xfrm>
          <a:prstGeom prst="straightConnector1">
            <a:avLst/>
          </a:prstGeom>
          <a:noFill/>
          <a:ln w="9525" cap="flat" cmpd="sng">
            <a:solidFill>
              <a:srgbClr val="9DB7B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3A67F154-18C8-A97E-049B-88B16DA6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56" y="6731029"/>
            <a:ext cx="3423927" cy="1722078"/>
          </a:xfrm>
          <a:prstGeom prst="rect">
            <a:avLst/>
          </a:prstGeom>
        </p:spPr>
      </p:pic>
      <p:pic>
        <p:nvPicPr>
          <p:cNvPr id="3" name="Picture 2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0DB36BC1-FC9D-5C95-21B0-CBA61EE0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405" y="3673114"/>
            <a:ext cx="5267674" cy="2413790"/>
          </a:xfrm>
          <a:prstGeom prst="rect">
            <a:avLst/>
          </a:prstGeom>
        </p:spPr>
      </p:pic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A7DE66B0-EAA5-2806-0987-FE3F39DEE72C}"/>
              </a:ext>
            </a:extLst>
          </p:cNvPr>
          <p:cNvSpPr txBox="1"/>
          <p:nvPr/>
        </p:nvSpPr>
        <p:spPr>
          <a:xfrm>
            <a:off x="1736910" y="6300082"/>
            <a:ext cx="342554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558592"/>
                </a:solidFill>
                <a:latin typeface="Barlow Semi Condensed"/>
                <a:sym typeface="Barlow Light"/>
              </a:rPr>
              <a:t>Inside a GPU</a:t>
            </a:r>
            <a:endParaRPr lang="en-US" sz="2000" b="1" dirty="0">
              <a:solidFill>
                <a:srgbClr val="558592"/>
              </a:solidFill>
              <a:latin typeface="Barlow Semi Condensed"/>
            </a:endParaRPr>
          </a:p>
        </p:txBody>
      </p:sp>
      <p:sp>
        <p:nvSpPr>
          <p:cNvPr id="6" name="Google Shape;104;p3">
            <a:extLst>
              <a:ext uri="{FF2B5EF4-FFF2-40B4-BE49-F238E27FC236}">
                <a16:creationId xmlns:a16="http://schemas.microsoft.com/office/drawing/2014/main" id="{C682824B-7085-19EB-FE22-D36362C74661}"/>
              </a:ext>
            </a:extLst>
          </p:cNvPr>
          <p:cNvSpPr txBox="1"/>
          <p:nvPr/>
        </p:nvSpPr>
        <p:spPr>
          <a:xfrm>
            <a:off x="1728022" y="6729856"/>
            <a:ext cx="2049901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558592"/>
                </a:solidFill>
                <a:latin typeface="Barlow Semi Condensed"/>
              </a:rPr>
              <a:t>A small square is called a </a:t>
            </a:r>
            <a:r>
              <a:rPr lang="en-US" b="1" dirty="0">
                <a:solidFill>
                  <a:srgbClr val="558592"/>
                </a:solidFill>
                <a:latin typeface="Barlow Semi Condensed"/>
              </a:rPr>
              <a:t>core. </a:t>
            </a:r>
            <a:r>
              <a:rPr lang="en-US" dirty="0">
                <a:solidFill>
                  <a:srgbClr val="558592"/>
                </a:solidFill>
                <a:latin typeface="Barlow Semi Condensed"/>
              </a:rPr>
              <a:t>Each core can run a program like the one we have written before. Because there are so many cores, the GPU can do a lot in parallel!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28BBA-4E1B-0846-4A58-A24B7C1BBC46}"/>
              </a:ext>
            </a:extLst>
          </p:cNvPr>
          <p:cNvSpPr txBox="1"/>
          <p:nvPr/>
        </p:nvSpPr>
        <p:spPr>
          <a:xfrm>
            <a:off x="1020309" y="1956260"/>
            <a:ext cx="632892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 u="none" strike="noStrike" baseline="0" dirty="0">
                <a:solidFill>
                  <a:srgbClr val="558592"/>
                </a:solidFill>
                <a:latin typeface="Barlow Semi Condensed"/>
                <a:ea typeface="Barlow Semi Condensed"/>
                <a:cs typeface="Barlow Semi Condensed"/>
              </a:rPr>
              <a:t>The main difference between your phone and a supercomputer is that a supercomputer can do a lot of things at the same time</a:t>
            </a:r>
            <a:r>
              <a:rPr lang="en-US" b="1" dirty="0">
                <a:solidFill>
                  <a:srgbClr val="558592"/>
                </a:solidFill>
                <a:latin typeface="Barlow Semi Condensed"/>
                <a:ea typeface="Barlow Semi Condensed"/>
                <a:cs typeface="Barlow Semi Condensed"/>
              </a:rPr>
              <a:t> (in parallel).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46827A35-C947-76DC-AE19-A77C5798321D}"/>
              </a:ext>
            </a:extLst>
          </p:cNvPr>
          <p:cNvSpPr txBox="1"/>
          <p:nvPr/>
        </p:nvSpPr>
        <p:spPr>
          <a:xfrm>
            <a:off x="1021477" y="8926480"/>
            <a:ext cx="632013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558592"/>
                </a:solidFill>
                <a:sym typeface="Barlow Light"/>
              </a:rPr>
              <a:t>🔥</a:t>
            </a:r>
            <a:r>
              <a:rPr lang="en-US" sz="2000" b="1" dirty="0">
                <a:solidFill>
                  <a:srgbClr val="558592"/>
                </a:solidFill>
                <a:latin typeface="Barlow Semi Condensed"/>
                <a:sym typeface="Barlow Light"/>
              </a:rPr>
              <a:t>A modern GPU has 16000 cores.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558592"/>
                </a:solidFill>
              </a:rPr>
              <a:t>🔥🔥</a:t>
            </a:r>
            <a:r>
              <a:rPr lang="en-US" sz="2000" b="1" dirty="0">
                <a:solidFill>
                  <a:srgbClr val="558592"/>
                </a:solidFill>
                <a:latin typeface="Barlow Semi Condensed"/>
              </a:rPr>
              <a:t>Modern supercomputers have thousands of GPUs.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648C7-3260-402F-6978-3CD327930CD6}"/>
              </a:ext>
            </a:extLst>
          </p:cNvPr>
          <p:cNvSpPr txBox="1"/>
          <p:nvPr/>
        </p:nvSpPr>
        <p:spPr>
          <a:xfrm>
            <a:off x="330087" y="10189691"/>
            <a:ext cx="71758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tx1">
                    <a:lumMod val="49000"/>
                    <a:lumOff val="51000"/>
                  </a:schemeClr>
                </a:solidFill>
                <a:latin typeface="Barlow"/>
              </a:rPr>
              <a:t>Credits: images from https://www.msi.com/Graphics-Card/NX8800GTST2D320EHDOC/Specification and https://developer.nvidia.com/blog/nvidia-grace-hopper-superchip-architecture-in-depth/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742808FD-F404-6335-2BCD-B01A1CEDE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f4735019e_0_21">
            <a:extLst>
              <a:ext uri="{FF2B5EF4-FFF2-40B4-BE49-F238E27FC236}">
                <a16:creationId xmlns:a16="http://schemas.microsoft.com/office/drawing/2014/main" id="{93D9378C-85C9-77FC-19AA-7CDF67AC0CEE}"/>
              </a:ext>
            </a:extLst>
          </p:cNvPr>
          <p:cNvSpPr txBox="1"/>
          <p:nvPr/>
        </p:nvSpPr>
        <p:spPr>
          <a:xfrm>
            <a:off x="1019615" y="606652"/>
            <a:ext cx="6534564" cy="171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2"/>
              </a:lnSpc>
            </a:pPr>
            <a:r>
              <a:rPr lang="en-US" sz="6200" dirty="0">
                <a:solidFill>
                  <a:srgbClr val="B7D5DD"/>
                </a:solidFill>
                <a:latin typeface="Space Mono"/>
              </a:rPr>
              <a:t>Cloning Stitch!</a:t>
            </a:r>
          </a:p>
        </p:txBody>
      </p:sp>
      <p:sp>
        <p:nvSpPr>
          <p:cNvPr id="126" name="Google Shape;126;g20f4735019e_0_21">
            <a:extLst>
              <a:ext uri="{FF2B5EF4-FFF2-40B4-BE49-F238E27FC236}">
                <a16:creationId xmlns:a16="http://schemas.microsoft.com/office/drawing/2014/main" id="{0FE0F8D6-DE41-3102-B396-53BE6F4A3227}"/>
              </a:ext>
            </a:extLst>
          </p:cNvPr>
          <p:cNvSpPr txBox="1"/>
          <p:nvPr/>
        </p:nvSpPr>
        <p:spPr>
          <a:xfrm>
            <a:off x="1652502" y="705000"/>
            <a:ext cx="3981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1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g20f4735019e_0_21">
            <a:extLst>
              <a:ext uri="{FF2B5EF4-FFF2-40B4-BE49-F238E27FC236}">
                <a16:creationId xmlns:a16="http://schemas.microsoft.com/office/drawing/2014/main" id="{6A172EF1-59A7-C971-E98C-9856A82A907A}"/>
              </a:ext>
            </a:extLst>
          </p:cNvPr>
          <p:cNvCxnSpPr/>
          <p:nvPr/>
        </p:nvCxnSpPr>
        <p:spPr>
          <a:xfrm flipH="1" flipV="1">
            <a:off x="1476515" y="2605847"/>
            <a:ext cx="45802" cy="6101560"/>
          </a:xfrm>
          <a:prstGeom prst="straightConnector1">
            <a:avLst/>
          </a:prstGeom>
          <a:noFill/>
          <a:ln w="9525" cap="flat" cmpd="sng">
            <a:solidFill>
              <a:srgbClr val="9DB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04;p3">
            <a:extLst>
              <a:ext uri="{FF2B5EF4-FFF2-40B4-BE49-F238E27FC236}">
                <a16:creationId xmlns:a16="http://schemas.microsoft.com/office/drawing/2014/main" id="{3BA87B84-8A64-673F-480E-898D31B94BD6}"/>
              </a:ext>
            </a:extLst>
          </p:cNvPr>
          <p:cNvSpPr txBox="1"/>
          <p:nvPr/>
        </p:nvSpPr>
        <p:spPr>
          <a:xfrm>
            <a:off x="1654164" y="2604845"/>
            <a:ext cx="537433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558592"/>
                </a:solidFill>
                <a:latin typeface="Barlow Semi Condensed"/>
              </a:rPr>
              <a:t>So far, we had a single Stitch to execute the instructions.</a:t>
            </a:r>
          </a:p>
        </p:txBody>
      </p:sp>
      <p:pic>
        <p:nvPicPr>
          <p:cNvPr id="15" name="Picture 1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C3EA12A5-FFCF-960A-5C59-5E595761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1" t="31756" r="86959" b="46036"/>
          <a:stretch>
            <a:fillRect/>
          </a:stretch>
        </p:blipFill>
        <p:spPr>
          <a:xfrm>
            <a:off x="3216239" y="6303587"/>
            <a:ext cx="2417674" cy="2456262"/>
          </a:xfrm>
          <a:prstGeom prst="rect">
            <a:avLst/>
          </a:prstGeom>
        </p:spPr>
      </p:pic>
      <p:pic>
        <p:nvPicPr>
          <p:cNvPr id="16" name="Picture 15" descr="Stitch (Lilo &amp; Stitch) - Wikipedia">
            <a:extLst>
              <a:ext uri="{FF2B5EF4-FFF2-40B4-BE49-F238E27FC236}">
                <a16:creationId xmlns:a16="http://schemas.microsoft.com/office/drawing/2014/main" id="{39A70C4A-E828-728A-2DDE-DDAF28B9F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21" y="6500767"/>
            <a:ext cx="396153" cy="507211"/>
          </a:xfrm>
          <a:prstGeom prst="rect">
            <a:avLst/>
          </a:prstGeom>
        </p:spPr>
      </p:pic>
      <p:pic>
        <p:nvPicPr>
          <p:cNvPr id="17" name="Picture 16" descr="Stitch (Lilo &amp; Stitch) - Wikipedia">
            <a:extLst>
              <a:ext uri="{FF2B5EF4-FFF2-40B4-BE49-F238E27FC236}">
                <a16:creationId xmlns:a16="http://schemas.microsoft.com/office/drawing/2014/main" id="{EAC931CF-2D70-AC04-0F71-FBF8E13E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72" y="7534657"/>
            <a:ext cx="396153" cy="507211"/>
          </a:xfrm>
          <a:prstGeom prst="rect">
            <a:avLst/>
          </a:prstGeom>
        </p:spPr>
      </p:pic>
      <p:pic>
        <p:nvPicPr>
          <p:cNvPr id="18" name="Picture 17" descr="Stitch (Lilo &amp; Stitch) - Wikipedia">
            <a:extLst>
              <a:ext uri="{FF2B5EF4-FFF2-40B4-BE49-F238E27FC236}">
                <a16:creationId xmlns:a16="http://schemas.microsoft.com/office/drawing/2014/main" id="{7812C3B8-551F-ED07-F22E-216E075C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605" y="8041052"/>
            <a:ext cx="396153" cy="507211"/>
          </a:xfrm>
          <a:prstGeom prst="rect">
            <a:avLst/>
          </a:prstGeom>
        </p:spPr>
      </p:pic>
      <p:pic>
        <p:nvPicPr>
          <p:cNvPr id="19" name="Picture 18" descr="Stitch (Lilo &amp; Stitch) - Wikipedia">
            <a:extLst>
              <a:ext uri="{FF2B5EF4-FFF2-40B4-BE49-F238E27FC236}">
                <a16:creationId xmlns:a16="http://schemas.microsoft.com/office/drawing/2014/main" id="{0061A171-323D-BBF1-5F16-E76E86F3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16" y="6585165"/>
            <a:ext cx="396153" cy="507211"/>
          </a:xfrm>
          <a:prstGeom prst="rect">
            <a:avLst/>
          </a:prstGeom>
        </p:spPr>
      </p:pic>
      <p:pic>
        <p:nvPicPr>
          <p:cNvPr id="20" name="Picture 19" descr="Stitch (Lilo &amp; Stitch) - Wikipedia">
            <a:extLst>
              <a:ext uri="{FF2B5EF4-FFF2-40B4-BE49-F238E27FC236}">
                <a16:creationId xmlns:a16="http://schemas.microsoft.com/office/drawing/2014/main" id="{88E435C1-D423-3E5C-0607-DF698401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95" y="8041052"/>
            <a:ext cx="396153" cy="507211"/>
          </a:xfrm>
          <a:prstGeom prst="rect">
            <a:avLst/>
          </a:prstGeom>
        </p:spPr>
      </p:pic>
      <p:pic>
        <p:nvPicPr>
          <p:cNvPr id="21" name="Picture 20" descr="Stitch (Lilo &amp; Stitch) - Wikipedia">
            <a:extLst>
              <a:ext uri="{FF2B5EF4-FFF2-40B4-BE49-F238E27FC236}">
                <a16:creationId xmlns:a16="http://schemas.microsoft.com/office/drawing/2014/main" id="{E7EEE433-3715-A3A8-67DE-7B40A5881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70" y="8041052"/>
            <a:ext cx="396153" cy="507211"/>
          </a:xfrm>
          <a:prstGeom prst="rect">
            <a:avLst/>
          </a:prstGeom>
        </p:spPr>
      </p:pic>
      <p:pic>
        <p:nvPicPr>
          <p:cNvPr id="22" name="Picture 21" descr="Stitch (Lilo &amp; Stitch) - Wikipedia">
            <a:extLst>
              <a:ext uri="{FF2B5EF4-FFF2-40B4-BE49-F238E27FC236}">
                <a16:creationId xmlns:a16="http://schemas.microsoft.com/office/drawing/2014/main" id="{2B28C84F-CF63-7A9B-E608-C0762AB8C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17" y="8041052"/>
            <a:ext cx="396153" cy="507211"/>
          </a:xfrm>
          <a:prstGeom prst="rect">
            <a:avLst/>
          </a:prstGeom>
        </p:spPr>
      </p:pic>
      <p:pic>
        <p:nvPicPr>
          <p:cNvPr id="23" name="Picture 22" descr="Stitch (Lilo &amp; Stitch) - Wikipedia">
            <a:extLst>
              <a:ext uri="{FF2B5EF4-FFF2-40B4-BE49-F238E27FC236}">
                <a16:creationId xmlns:a16="http://schemas.microsoft.com/office/drawing/2014/main" id="{4EDF8972-2452-2D5D-C64B-FA054975F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51" y="7534657"/>
            <a:ext cx="396153" cy="507211"/>
          </a:xfrm>
          <a:prstGeom prst="rect">
            <a:avLst/>
          </a:prstGeom>
        </p:spPr>
      </p:pic>
      <p:pic>
        <p:nvPicPr>
          <p:cNvPr id="24" name="Picture 23" descr="Stitch (Lilo &amp; Stitch) - Wikipedia">
            <a:extLst>
              <a:ext uri="{FF2B5EF4-FFF2-40B4-BE49-F238E27FC236}">
                <a16:creationId xmlns:a16="http://schemas.microsoft.com/office/drawing/2014/main" id="{B4E600DA-4A81-4923-62EE-2AF115CAA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85" y="7049361"/>
            <a:ext cx="396153" cy="507211"/>
          </a:xfrm>
          <a:prstGeom prst="rect">
            <a:avLst/>
          </a:prstGeom>
        </p:spPr>
      </p:pic>
      <p:pic>
        <p:nvPicPr>
          <p:cNvPr id="25" name="Picture 24" descr="Stitch (Lilo &amp; Stitch) - Wikipedia">
            <a:extLst>
              <a:ext uri="{FF2B5EF4-FFF2-40B4-BE49-F238E27FC236}">
                <a16:creationId xmlns:a16="http://schemas.microsoft.com/office/drawing/2014/main" id="{906CA45C-34A2-9FD4-8CA9-CD4FFF6BE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21" y="7049361"/>
            <a:ext cx="396153" cy="507211"/>
          </a:xfrm>
          <a:prstGeom prst="rect">
            <a:avLst/>
          </a:prstGeom>
        </p:spPr>
      </p:pic>
      <p:pic>
        <p:nvPicPr>
          <p:cNvPr id="26" name="Picture 25" descr="Stitch (Lilo &amp; Stitch) - Wikipedia">
            <a:extLst>
              <a:ext uri="{FF2B5EF4-FFF2-40B4-BE49-F238E27FC236}">
                <a16:creationId xmlns:a16="http://schemas.microsoft.com/office/drawing/2014/main" id="{AB1FC949-36E5-2D41-0084-C1BC0F7A0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279" y="6542967"/>
            <a:ext cx="396153" cy="507211"/>
          </a:xfrm>
          <a:prstGeom prst="rect">
            <a:avLst/>
          </a:prstGeom>
        </p:spPr>
      </p:pic>
      <p:pic>
        <p:nvPicPr>
          <p:cNvPr id="27" name="Picture 26" descr="Stitch (Lilo &amp; Stitch) - Wikipedia">
            <a:extLst>
              <a:ext uri="{FF2B5EF4-FFF2-40B4-BE49-F238E27FC236}">
                <a16:creationId xmlns:a16="http://schemas.microsoft.com/office/drawing/2014/main" id="{539F3643-D7E5-1861-274D-FF2334D2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854" y="6542965"/>
            <a:ext cx="396153" cy="5072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4B4EC2-A01F-DA63-A9A9-658313434326}"/>
              </a:ext>
            </a:extLst>
          </p:cNvPr>
          <p:cNvSpPr txBox="1"/>
          <p:nvPr/>
        </p:nvSpPr>
        <p:spPr>
          <a:xfrm>
            <a:off x="1657086" y="5346701"/>
            <a:ext cx="4474799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2730"/>
              </a:lnSpc>
            </a:pPr>
            <a:r>
              <a:rPr lang="en-US" sz="2400" b="0" i="0" u="none" strike="noStrike" baseline="0" dirty="0">
                <a:solidFill>
                  <a:srgbClr val="558592"/>
                </a:solidFill>
                <a:latin typeface="Barlow Semi Condensed"/>
              </a:rPr>
              <a:t>​</a:t>
            </a:r>
          </a:p>
          <a:p>
            <a:pPr algn="l" rtl="0">
              <a:lnSpc>
                <a:spcPts val="2730"/>
              </a:lnSpc>
            </a:pPr>
            <a:r>
              <a:rPr lang="en-US" sz="2400" b="1" i="0" u="none" strike="noStrike" baseline="0" dirty="0">
                <a:solidFill>
                  <a:srgbClr val="558592"/>
                </a:solidFill>
                <a:latin typeface="Barlow Semi Condensed"/>
              </a:rPr>
              <a:t>Multiple cores? Multiple Stitch!</a:t>
            </a:r>
            <a:r>
              <a:rPr lang="en-US" sz="2400" b="1" i="0" dirty="0">
                <a:latin typeface="Barlow Semi Condensed"/>
              </a:rPr>
              <a:t>​</a:t>
            </a:r>
          </a:p>
          <a:p>
            <a:pPr algn="ctr"/>
            <a:endParaRPr lang="en-US" sz="2400" dirty="0"/>
          </a:p>
        </p:txBody>
      </p:sp>
      <p:pic>
        <p:nvPicPr>
          <p:cNvPr id="29" name="Picture 28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7591700F-1948-18E3-C95E-565204C6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1" t="31756" r="86959" b="46036"/>
          <a:stretch>
            <a:fillRect/>
          </a:stretch>
        </p:blipFill>
        <p:spPr>
          <a:xfrm>
            <a:off x="3216973" y="2980368"/>
            <a:ext cx="2417674" cy="2456262"/>
          </a:xfrm>
          <a:prstGeom prst="rect">
            <a:avLst/>
          </a:prstGeom>
        </p:spPr>
      </p:pic>
      <p:pic>
        <p:nvPicPr>
          <p:cNvPr id="30" name="Picture 29" descr="Stitch (Lilo &amp; Stitch) - Wikipedia">
            <a:extLst>
              <a:ext uri="{FF2B5EF4-FFF2-40B4-BE49-F238E27FC236}">
                <a16:creationId xmlns:a16="http://schemas.microsoft.com/office/drawing/2014/main" id="{EA5D3BC8-10DA-73F8-B0AE-A16147C5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667" y="3240848"/>
            <a:ext cx="396153" cy="5072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0F22AA-53B4-406F-1499-03F9F1404E82}"/>
              </a:ext>
            </a:extLst>
          </p:cNvPr>
          <p:cNvSpPr txBox="1"/>
          <p:nvPr/>
        </p:nvSpPr>
        <p:spPr>
          <a:xfrm>
            <a:off x="433152" y="9007516"/>
            <a:ext cx="7187117" cy="11310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2730"/>
              </a:lnSpc>
            </a:pPr>
            <a:r>
              <a:rPr lang="en-US" sz="2400" b="0" i="0" u="none" strike="noStrike" baseline="0" dirty="0">
                <a:solidFill>
                  <a:srgbClr val="00B050"/>
                </a:solidFill>
                <a:latin typeface="Barlow Semi Condensed"/>
              </a:rPr>
              <a:t>​</a:t>
            </a:r>
            <a:endParaRPr lang="en-US" sz="2400" b="0" i="0" u="none" strike="noStrike" baseline="0">
              <a:solidFill>
                <a:srgbClr val="00B050"/>
              </a:solidFill>
              <a:latin typeface="Barlow Semi Condensed"/>
            </a:endParaRPr>
          </a:p>
          <a:p>
            <a:pPr>
              <a:lnSpc>
                <a:spcPts val="2730"/>
              </a:lnSpc>
            </a:pPr>
            <a:r>
              <a:rPr lang="en-US" sz="2400" b="1" dirty="0">
                <a:solidFill>
                  <a:srgbClr val="00B050"/>
                </a:solidFill>
                <a:latin typeface="Barlow Semi Condensed"/>
              </a:rPr>
              <a:t>Let's discover how to program multiple Stitch!</a:t>
            </a:r>
            <a:endParaRPr lang="en-US">
              <a:solidFill>
                <a:srgbClr val="00B050"/>
              </a:solidFill>
            </a:endParaRPr>
          </a:p>
          <a:p>
            <a:pPr>
              <a:lnSpc>
                <a:spcPts val="2730"/>
              </a:lnSpc>
            </a:pPr>
            <a:r>
              <a:rPr lang="en-US" sz="2400" b="1" dirty="0">
                <a:solidFill>
                  <a:srgbClr val="00B050"/>
                </a:solidFill>
                <a:latin typeface="Barlow Semi Condensed"/>
              </a:rPr>
              <a:t>And why two Stitch are not always two times faster...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899C7-1FDB-7C96-449A-6D369FFC7B87}"/>
              </a:ext>
            </a:extLst>
          </p:cNvPr>
          <p:cNvSpPr txBox="1"/>
          <p:nvPr/>
        </p:nvSpPr>
        <p:spPr>
          <a:xfrm>
            <a:off x="330087" y="10189691"/>
            <a:ext cx="717583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tx1">
                    <a:lumMod val="49000"/>
                    <a:lumOff val="51000"/>
                  </a:schemeClr>
                </a:solidFill>
                <a:latin typeface="Barlow"/>
              </a:rPr>
              <a:t>Credits: images from https://developer.nvidia.com/blog/nvidia-grace-hopper-superchip-architecture-in-depth/ and Wikipedia for Stitch.</a:t>
            </a:r>
            <a:endParaRPr lang="en-US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396</cp:revision>
  <dcterms:created xsi:type="dcterms:W3CDTF">2006-08-16T00:00:00Z</dcterms:created>
  <dcterms:modified xsi:type="dcterms:W3CDTF">2025-12-01T13:29:25Z</dcterms:modified>
</cp:coreProperties>
</file>